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1" r:id="rId2"/>
    <p:sldId id="262" r:id="rId3"/>
    <p:sldId id="263"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29" autoAdjust="0"/>
    <p:restoredTop sz="74443" autoAdjust="0"/>
  </p:normalViewPr>
  <p:slideViewPr>
    <p:cSldViewPr>
      <p:cViewPr>
        <p:scale>
          <a:sx n="60" d="100"/>
          <a:sy n="60" d="100"/>
        </p:scale>
        <p:origin x="-40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810BEF-F770-4BE3-A9E8-17BE3F4144BD}" type="datetimeFigureOut">
              <a:rPr lang="en-US" smtClean="0"/>
              <a:t>8/16/2013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5D5D0B-9FD7-4DE6-B017-FD1C6199F5C6}" type="slidenum">
              <a:rPr lang="en-US" smtClean="0"/>
              <a:t>‹#›</a:t>
            </a:fld>
            <a:endParaRPr lang="en-US"/>
          </a:p>
        </p:txBody>
      </p:sp>
    </p:spTree>
    <p:extLst>
      <p:ext uri="{BB962C8B-B14F-4D97-AF65-F5344CB8AC3E}">
        <p14:creationId xmlns:p14="http://schemas.microsoft.com/office/powerpoint/2010/main" val="1398084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0" u="none" baseline="0" dirty="0" smtClean="0"/>
              <a:t>Refer to the design guidelines for color scheme and fonts </a:t>
            </a:r>
            <a:r>
              <a:rPr lang="en-US" b="0" u="none" baseline="0" dirty="0" smtClean="0"/>
              <a:t>(don’t use </a:t>
            </a:r>
            <a:r>
              <a:rPr lang="en-US" b="0" u="none" baseline="0" smtClean="0"/>
              <a:t>the colors </a:t>
            </a:r>
            <a:r>
              <a:rPr lang="en-US" b="0" u="none" baseline="0" dirty="0" smtClean="0"/>
              <a:t>here)</a:t>
            </a:r>
          </a:p>
          <a:p>
            <a:pPr marL="171450" indent="-171450">
              <a:buFontTx/>
              <a:buChar char="-"/>
            </a:pPr>
            <a:r>
              <a:rPr lang="en-US" b="0" u="none" baseline="0" dirty="0" smtClean="0"/>
              <a:t>Colors for each “layer” should match between the internal and external images</a:t>
            </a:r>
          </a:p>
          <a:p>
            <a:pPr marL="171450" indent="-171450">
              <a:buFontTx/>
              <a:buChar char="-"/>
            </a:pPr>
            <a:r>
              <a:rPr lang="en-US" b="0" u="none" baseline="0" dirty="0" smtClean="0"/>
              <a:t>The </a:t>
            </a:r>
            <a:r>
              <a:rPr lang="en-US" b="0" u="none" baseline="0" dirty="0" smtClean="0"/>
              <a:t>image will be repeated throughout the PowerPoint presentation with the corresponding text for each of the categories; for each section (i.e., HFAC specialists (Med Products – Commercial); HFAC specialists (Bio Science – Commercial); Sales &amp; Marketing, etc.) make that section “raised” and the other sections “shadowed” so that the specific part of the image is highlighted for the corresponding slide. For each of those iterations, the image will need to be slightly smaller to accommodate for text that will be added to the slide.</a:t>
            </a:r>
          </a:p>
          <a:p>
            <a:pPr marL="171450" indent="-171450">
              <a:buFontTx/>
              <a:buChar char="-"/>
            </a:pPr>
            <a:r>
              <a:rPr lang="en-US" b="0" u="none" baseline="0" dirty="0" smtClean="0"/>
              <a:t>Be sure to include the numbers</a:t>
            </a:r>
          </a:p>
          <a:p>
            <a:pPr marL="171450" indent="-171450">
              <a:buFontTx/>
              <a:buChar char="-"/>
            </a:pPr>
            <a:r>
              <a:rPr lang="en-US" b="0" u="none" baseline="0" dirty="0" smtClean="0"/>
              <a:t>Still want to keep the image as a circle with layers; the way the circle is currently divided needs to remain the same</a:t>
            </a:r>
          </a:p>
          <a:p>
            <a:pPr marL="171450" indent="-171450">
              <a:buFontTx/>
              <a:buChar char="-"/>
            </a:pPr>
            <a:r>
              <a:rPr lang="en-US" b="0" u="none" baseline="0" dirty="0" smtClean="0"/>
              <a:t>Open for taking suggestions on how to make the image look more polished; however, this is not for a “creative” audience so please create images that are overly unique</a:t>
            </a:r>
          </a:p>
          <a:p>
            <a:pPr marL="171450" indent="-171450">
              <a:buFontTx/>
              <a:buChar char="-"/>
            </a:pPr>
            <a:r>
              <a:rPr lang="en-US" b="0" u="none" baseline="0" dirty="0" smtClean="0"/>
              <a:t>Open for taking suggestions on how to best position and size the text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0" u="none" baseline="0" dirty="0" smtClean="0"/>
              <a:t>Image needs to be easy to read as it will be presented on both paper and projected large on a screen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u="none" baseline="0" dirty="0" smtClean="0"/>
          </a:p>
        </p:txBody>
      </p:sp>
      <p:sp>
        <p:nvSpPr>
          <p:cNvPr id="4" name="Slide Number Placeholder 3"/>
          <p:cNvSpPr>
            <a:spLocks noGrp="1"/>
          </p:cNvSpPr>
          <p:nvPr>
            <p:ph type="sldNum" sz="quarter" idx="10"/>
          </p:nvPr>
        </p:nvSpPr>
        <p:spPr/>
        <p:txBody>
          <a:bodyPr/>
          <a:lstStyle/>
          <a:p>
            <a:fld id="{A85D5D0B-9FD7-4DE6-B017-FD1C6199F5C6}" type="slidenum">
              <a:rPr lang="en-US" smtClean="0"/>
              <a:t>1</a:t>
            </a:fld>
            <a:endParaRPr lang="en-US"/>
          </a:p>
        </p:txBody>
      </p:sp>
    </p:spTree>
    <p:extLst>
      <p:ext uri="{BB962C8B-B14F-4D97-AF65-F5344CB8AC3E}">
        <p14:creationId xmlns:p14="http://schemas.microsoft.com/office/powerpoint/2010/main" val="3713888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0" u="none" baseline="0" dirty="0" smtClean="0"/>
              <a:t>Same design notes as previous “Internal” slide</a:t>
            </a:r>
          </a:p>
          <a:p>
            <a:pPr marL="171450" indent="-171450">
              <a:buFontTx/>
              <a:buChar char="-"/>
            </a:pPr>
            <a:r>
              <a:rPr lang="en-US" b="0" u="none" baseline="0" dirty="0" smtClean="0"/>
              <a:t>Use matching colors for the similar layers of the circle</a:t>
            </a:r>
          </a:p>
        </p:txBody>
      </p:sp>
      <p:sp>
        <p:nvSpPr>
          <p:cNvPr id="4" name="Slide Number Placeholder 3"/>
          <p:cNvSpPr>
            <a:spLocks noGrp="1"/>
          </p:cNvSpPr>
          <p:nvPr>
            <p:ph type="sldNum" sz="quarter" idx="10"/>
          </p:nvPr>
        </p:nvSpPr>
        <p:spPr/>
        <p:txBody>
          <a:bodyPr/>
          <a:lstStyle/>
          <a:p>
            <a:fld id="{A85D5D0B-9FD7-4DE6-B017-FD1C6199F5C6}" type="slidenum">
              <a:rPr lang="en-US" smtClean="0"/>
              <a:t>2</a:t>
            </a:fld>
            <a:endParaRPr lang="en-US"/>
          </a:p>
        </p:txBody>
      </p:sp>
    </p:spTree>
    <p:extLst>
      <p:ext uri="{BB962C8B-B14F-4D97-AF65-F5344CB8AC3E}">
        <p14:creationId xmlns:p14="http://schemas.microsoft.com/office/powerpoint/2010/main" val="3713888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Fonts and</a:t>
            </a:r>
            <a:r>
              <a:rPr lang="en-US" baseline="0" dirty="0" smtClean="0"/>
              <a:t> shapes for “Medical Products” and “Bio Science” chart should be the same; however, there should be two different color schemes between the two groups</a:t>
            </a:r>
          </a:p>
          <a:p>
            <a:pPr marL="171450" indent="-171450">
              <a:buFontTx/>
              <a:buChar char="-"/>
            </a:pPr>
            <a:r>
              <a:rPr lang="en-US" dirty="0" smtClean="0"/>
              <a:t>The images for these should be able to fit on one slide</a:t>
            </a:r>
            <a:endParaRPr lang="en-US" dirty="0"/>
          </a:p>
        </p:txBody>
      </p:sp>
      <p:sp>
        <p:nvSpPr>
          <p:cNvPr id="4" name="Slide Number Placeholder 3"/>
          <p:cNvSpPr>
            <a:spLocks noGrp="1"/>
          </p:cNvSpPr>
          <p:nvPr>
            <p:ph type="sldNum" sz="quarter" idx="10"/>
          </p:nvPr>
        </p:nvSpPr>
        <p:spPr/>
        <p:txBody>
          <a:bodyPr/>
          <a:lstStyle/>
          <a:p>
            <a:fld id="{A85D5D0B-9FD7-4DE6-B017-FD1C6199F5C6}" type="slidenum">
              <a:rPr lang="en-US" smtClean="0"/>
              <a:t>3</a:t>
            </a:fld>
            <a:endParaRPr lang="en-US"/>
          </a:p>
        </p:txBody>
      </p:sp>
    </p:spTree>
    <p:extLst>
      <p:ext uri="{BB962C8B-B14F-4D97-AF65-F5344CB8AC3E}">
        <p14:creationId xmlns:p14="http://schemas.microsoft.com/office/powerpoint/2010/main" val="3771858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EEF1F9-5F0F-4734-80BB-094208471686}" type="datetimeFigureOut">
              <a:rPr lang="en-US" smtClean="0"/>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2634077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EEF1F9-5F0F-4734-80BB-094208471686}" type="datetimeFigureOut">
              <a:rPr lang="en-US" smtClean="0"/>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372899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EEF1F9-5F0F-4734-80BB-094208471686}" type="datetimeFigureOut">
              <a:rPr lang="en-US" smtClean="0"/>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1268042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EEF1F9-5F0F-4734-80BB-094208471686}" type="datetimeFigureOut">
              <a:rPr lang="en-US" smtClean="0"/>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2758347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EEF1F9-5F0F-4734-80BB-094208471686}" type="datetimeFigureOut">
              <a:rPr lang="en-US" smtClean="0"/>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1366984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EEF1F9-5F0F-4734-80BB-094208471686}" type="datetimeFigureOut">
              <a:rPr lang="en-US" smtClean="0"/>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426923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EEF1F9-5F0F-4734-80BB-094208471686}" type="datetimeFigureOut">
              <a:rPr lang="en-US" smtClean="0"/>
              <a:t>8/16/2013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808264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EEF1F9-5F0F-4734-80BB-094208471686}" type="datetimeFigureOut">
              <a:rPr lang="en-US" smtClean="0"/>
              <a:t>8/16/2013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2268301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EEF1F9-5F0F-4734-80BB-094208471686}" type="datetimeFigureOut">
              <a:rPr lang="en-US" smtClean="0"/>
              <a:t>8/16/2013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2874386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F1F9-5F0F-4734-80BB-094208471686}" type="datetimeFigureOut">
              <a:rPr lang="en-US" smtClean="0"/>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528287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EF1F9-5F0F-4734-80BB-094208471686}" type="datetimeFigureOut">
              <a:rPr lang="en-US" smtClean="0"/>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E5BAD-D1B8-417F-AA22-41B9CF236786}" type="slidenum">
              <a:rPr lang="en-US" smtClean="0"/>
              <a:t>‹#›</a:t>
            </a:fld>
            <a:endParaRPr lang="en-US"/>
          </a:p>
        </p:txBody>
      </p:sp>
    </p:spTree>
    <p:extLst>
      <p:ext uri="{BB962C8B-B14F-4D97-AF65-F5344CB8AC3E}">
        <p14:creationId xmlns:p14="http://schemas.microsoft.com/office/powerpoint/2010/main" val="29743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EF1F9-5F0F-4734-80BB-094208471686}" type="datetimeFigureOut">
              <a:rPr lang="en-US" smtClean="0"/>
              <a:t>8/16/2013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E5BAD-D1B8-417F-AA22-41B9CF236786}" type="slidenum">
              <a:rPr lang="en-US" smtClean="0"/>
              <a:t>‹#›</a:t>
            </a:fld>
            <a:endParaRPr lang="en-US"/>
          </a:p>
        </p:txBody>
      </p:sp>
    </p:spTree>
    <p:extLst>
      <p:ext uri="{BB962C8B-B14F-4D97-AF65-F5344CB8AC3E}">
        <p14:creationId xmlns:p14="http://schemas.microsoft.com/office/powerpoint/2010/main" val="2927032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90600" y="67056"/>
            <a:ext cx="7391400" cy="7095744"/>
          </a:xfrm>
          <a:prstGeom prst="ellipse">
            <a:avLst/>
          </a:prstGeom>
          <a:solidFill>
            <a:schemeClr val="accent1">
              <a:alpha val="5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76400" y="685800"/>
            <a:ext cx="6072921" cy="5830004"/>
          </a:xfrm>
          <a:prstGeom prst="ellipse">
            <a:avLst/>
          </a:prstGeom>
          <a:solidFill>
            <a:srgbClr val="FFC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p:cNvSpPr/>
          <p:nvPr/>
        </p:nvSpPr>
        <p:spPr>
          <a:xfrm>
            <a:off x="2227108" y="1105090"/>
            <a:ext cx="4953000" cy="4754880"/>
          </a:xfrm>
          <a:prstGeom prst="ellipse">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35188" y="381000"/>
            <a:ext cx="6087393" cy="338554"/>
          </a:xfrm>
          <a:prstGeom prst="rect">
            <a:avLst/>
          </a:prstGeom>
          <a:noFill/>
        </p:spPr>
        <p:txBody>
          <a:bodyPr wrap="square" rtlCol="0">
            <a:spAutoFit/>
          </a:bodyPr>
          <a:lstStyle/>
          <a:p>
            <a:r>
              <a:rPr lang="en-US" sz="1600" b="1" dirty="0" smtClean="0"/>
              <a:t>Franchise Lawyers         Finance </a:t>
            </a:r>
            <a:endParaRPr lang="en-US" sz="1600" b="1" dirty="0"/>
          </a:p>
        </p:txBody>
      </p:sp>
      <p:sp>
        <p:nvSpPr>
          <p:cNvPr id="7" name="TextBox 6"/>
          <p:cNvSpPr txBox="1"/>
          <p:nvPr/>
        </p:nvSpPr>
        <p:spPr>
          <a:xfrm>
            <a:off x="4114800" y="5334000"/>
            <a:ext cx="1284686" cy="369332"/>
          </a:xfrm>
          <a:prstGeom prst="rect">
            <a:avLst/>
          </a:prstGeom>
          <a:noFill/>
        </p:spPr>
        <p:txBody>
          <a:bodyPr wrap="square" rtlCol="0">
            <a:spAutoFit/>
          </a:bodyPr>
          <a:lstStyle/>
          <a:p>
            <a:r>
              <a:rPr lang="en-US" b="1" dirty="0" smtClean="0"/>
              <a:t>Scientists</a:t>
            </a:r>
            <a:endParaRPr lang="en-US" b="1" dirty="0"/>
          </a:p>
        </p:txBody>
      </p:sp>
      <p:sp>
        <p:nvSpPr>
          <p:cNvPr id="8" name="TextBox 7"/>
          <p:cNvSpPr txBox="1"/>
          <p:nvPr/>
        </p:nvSpPr>
        <p:spPr>
          <a:xfrm>
            <a:off x="3747770" y="1371600"/>
            <a:ext cx="2156948" cy="369332"/>
          </a:xfrm>
          <a:prstGeom prst="rect">
            <a:avLst/>
          </a:prstGeom>
          <a:noFill/>
        </p:spPr>
        <p:txBody>
          <a:bodyPr wrap="square" rtlCol="0">
            <a:spAutoFit/>
          </a:bodyPr>
          <a:lstStyle/>
          <a:p>
            <a:r>
              <a:rPr lang="en-US" b="1" dirty="0" smtClean="0"/>
              <a:t>Sales &amp; Marketing</a:t>
            </a:r>
            <a:endParaRPr lang="en-US" b="1" dirty="0"/>
          </a:p>
        </p:txBody>
      </p:sp>
      <p:grpSp>
        <p:nvGrpSpPr>
          <p:cNvPr id="30" name="Group 29"/>
          <p:cNvGrpSpPr/>
          <p:nvPr/>
        </p:nvGrpSpPr>
        <p:grpSpPr>
          <a:xfrm>
            <a:off x="2227108" y="1707260"/>
            <a:ext cx="4953000" cy="3480054"/>
            <a:chOff x="3651886" y="1707261"/>
            <a:chExt cx="4953000" cy="3480054"/>
          </a:xfrm>
        </p:grpSpPr>
        <p:sp>
          <p:nvSpPr>
            <p:cNvPr id="31" name="Oval 30"/>
            <p:cNvSpPr/>
            <p:nvPr/>
          </p:nvSpPr>
          <p:spPr>
            <a:xfrm>
              <a:off x="4337843" y="1707261"/>
              <a:ext cx="3625057" cy="3480054"/>
            </a:xfrm>
            <a:prstGeom prst="ellipse">
              <a:avLst/>
            </a:prstGeom>
            <a:solidFill>
              <a:schemeClr val="accent3">
                <a:lumMod val="20000"/>
                <a:lumOff val="8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a:stCxn id="31" idx="0"/>
              <a:endCxn id="31" idx="4"/>
            </p:cNvCxnSpPr>
            <p:nvPr/>
          </p:nvCxnSpPr>
          <p:spPr>
            <a:xfrm>
              <a:off x="6150372" y="1707261"/>
              <a:ext cx="0" cy="3480054"/>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2" idx="6"/>
              <a:endCxn id="2" idx="2"/>
            </p:cNvCxnSpPr>
            <p:nvPr/>
          </p:nvCxnSpPr>
          <p:spPr>
            <a:xfrm flipH="1">
              <a:off x="3651886" y="3482531"/>
              <a:ext cx="4953000" cy="0"/>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777578" y="2590801"/>
              <a:ext cx="1485900" cy="738664"/>
            </a:xfrm>
            <a:prstGeom prst="rect">
              <a:avLst/>
            </a:prstGeom>
            <a:noFill/>
          </p:spPr>
          <p:txBody>
            <a:bodyPr wrap="square" rtlCol="0">
              <a:spAutoFit/>
            </a:bodyPr>
            <a:lstStyle/>
            <a:p>
              <a:r>
                <a:rPr lang="en-US" sz="1400" b="1" dirty="0" smtClean="0"/>
                <a:t>HFAC specialists (Med Products – Commercial)</a:t>
              </a:r>
              <a:endParaRPr lang="en-US" sz="1400" b="1" dirty="0"/>
            </a:p>
          </p:txBody>
        </p:sp>
      </p:grpSp>
      <p:sp>
        <p:nvSpPr>
          <p:cNvPr id="47" name="TextBox 46"/>
          <p:cNvSpPr txBox="1"/>
          <p:nvPr/>
        </p:nvSpPr>
        <p:spPr>
          <a:xfrm>
            <a:off x="149523" y="572302"/>
            <a:ext cx="2763542" cy="477054"/>
          </a:xfrm>
          <a:prstGeom prst="rect">
            <a:avLst/>
          </a:prstGeom>
          <a:noFill/>
        </p:spPr>
        <p:txBody>
          <a:bodyPr wrap="square" rtlCol="0">
            <a:spAutoFit/>
          </a:bodyPr>
          <a:lstStyle/>
          <a:p>
            <a:r>
              <a:rPr lang="en-US" sz="2500" b="1" dirty="0" smtClean="0">
                <a:solidFill>
                  <a:schemeClr val="accent1">
                    <a:lumMod val="50000"/>
                  </a:schemeClr>
                </a:solidFill>
              </a:rPr>
              <a:t>Internal</a:t>
            </a:r>
            <a:endParaRPr lang="en-US" sz="2500" b="1" dirty="0">
              <a:solidFill>
                <a:schemeClr val="accent1">
                  <a:lumMod val="50000"/>
                </a:schemeClr>
              </a:solidFill>
            </a:endParaRPr>
          </a:p>
        </p:txBody>
      </p:sp>
      <p:sp>
        <p:nvSpPr>
          <p:cNvPr id="43" name="TextBox 42"/>
          <p:cNvSpPr txBox="1"/>
          <p:nvPr/>
        </p:nvSpPr>
        <p:spPr>
          <a:xfrm>
            <a:off x="5099450" y="2614136"/>
            <a:ext cx="1485900" cy="738664"/>
          </a:xfrm>
          <a:prstGeom prst="rect">
            <a:avLst/>
          </a:prstGeom>
          <a:noFill/>
        </p:spPr>
        <p:txBody>
          <a:bodyPr wrap="square" rtlCol="0">
            <a:spAutoFit/>
          </a:bodyPr>
          <a:lstStyle/>
          <a:p>
            <a:r>
              <a:rPr lang="en-US" sz="1400" b="1" dirty="0"/>
              <a:t>HFAC specialists </a:t>
            </a:r>
            <a:r>
              <a:rPr lang="en-US" sz="1400" b="1" dirty="0" smtClean="0"/>
              <a:t>(Bio Science – Commercial)</a:t>
            </a:r>
            <a:endParaRPr lang="en-US" sz="1400" b="1" dirty="0"/>
          </a:p>
        </p:txBody>
      </p:sp>
      <p:sp>
        <p:nvSpPr>
          <p:cNvPr id="44" name="TextBox 43"/>
          <p:cNvSpPr txBox="1"/>
          <p:nvPr/>
        </p:nvSpPr>
        <p:spPr>
          <a:xfrm>
            <a:off x="3276600" y="3581400"/>
            <a:ext cx="1677548" cy="738664"/>
          </a:xfrm>
          <a:prstGeom prst="rect">
            <a:avLst/>
          </a:prstGeom>
          <a:noFill/>
        </p:spPr>
        <p:txBody>
          <a:bodyPr wrap="square" rtlCol="0">
            <a:spAutoFit/>
          </a:bodyPr>
          <a:lstStyle/>
          <a:p>
            <a:r>
              <a:rPr lang="en-US" sz="1400" b="1" dirty="0"/>
              <a:t>HFAC specialists </a:t>
            </a:r>
            <a:r>
              <a:rPr lang="en-US" sz="1400" b="1" dirty="0" smtClean="0"/>
              <a:t>(Med Products – Med Affairs)</a:t>
            </a:r>
            <a:endParaRPr lang="en-US" sz="1400" b="1" dirty="0"/>
          </a:p>
        </p:txBody>
      </p:sp>
      <p:sp>
        <p:nvSpPr>
          <p:cNvPr id="45" name="TextBox 44"/>
          <p:cNvSpPr txBox="1"/>
          <p:nvPr/>
        </p:nvSpPr>
        <p:spPr>
          <a:xfrm>
            <a:off x="4953000" y="3528536"/>
            <a:ext cx="1686672" cy="738664"/>
          </a:xfrm>
          <a:prstGeom prst="rect">
            <a:avLst/>
          </a:prstGeom>
          <a:noFill/>
        </p:spPr>
        <p:txBody>
          <a:bodyPr wrap="square" rtlCol="0">
            <a:spAutoFit/>
          </a:bodyPr>
          <a:lstStyle/>
          <a:p>
            <a:r>
              <a:rPr lang="en-US" sz="1400" b="1" dirty="0"/>
              <a:t>HFAC specialists </a:t>
            </a:r>
            <a:r>
              <a:rPr lang="en-US" sz="1400" b="1" dirty="0" smtClean="0"/>
              <a:t>(Bio Science – Med Affairs)</a:t>
            </a:r>
            <a:endParaRPr lang="en-US" sz="1400" b="1" dirty="0"/>
          </a:p>
        </p:txBody>
      </p:sp>
      <p:sp>
        <p:nvSpPr>
          <p:cNvPr id="20" name="TextBox 19"/>
          <p:cNvSpPr txBox="1"/>
          <p:nvPr/>
        </p:nvSpPr>
        <p:spPr>
          <a:xfrm>
            <a:off x="3844062" y="804446"/>
            <a:ext cx="1818086" cy="369332"/>
          </a:xfrm>
          <a:prstGeom prst="rect">
            <a:avLst/>
          </a:prstGeom>
          <a:noFill/>
        </p:spPr>
        <p:txBody>
          <a:bodyPr wrap="square" rtlCol="0">
            <a:spAutoFit/>
          </a:bodyPr>
          <a:lstStyle/>
          <a:p>
            <a:r>
              <a:rPr lang="en-US" b="1" dirty="0" smtClean="0"/>
              <a:t>Legal Analysts</a:t>
            </a:r>
            <a:endParaRPr lang="en-US" b="1" dirty="0"/>
          </a:p>
        </p:txBody>
      </p:sp>
      <p:sp>
        <p:nvSpPr>
          <p:cNvPr id="11" name="TextBox 10"/>
          <p:cNvSpPr txBox="1"/>
          <p:nvPr/>
        </p:nvSpPr>
        <p:spPr>
          <a:xfrm>
            <a:off x="3048000" y="2514600"/>
            <a:ext cx="551302" cy="707886"/>
          </a:xfrm>
          <a:prstGeom prst="rect">
            <a:avLst/>
          </a:prstGeom>
          <a:noFill/>
        </p:spPr>
        <p:txBody>
          <a:bodyPr wrap="square" rtlCol="0">
            <a:spAutoFit/>
          </a:bodyPr>
          <a:lstStyle/>
          <a:p>
            <a:r>
              <a:rPr lang="en-US" sz="4000" b="1" dirty="0" smtClean="0"/>
              <a:t>1</a:t>
            </a:r>
            <a:endParaRPr lang="en-US" sz="4000" b="1" dirty="0"/>
          </a:p>
        </p:txBody>
      </p:sp>
      <p:sp>
        <p:nvSpPr>
          <p:cNvPr id="24" name="TextBox 23"/>
          <p:cNvSpPr txBox="1"/>
          <p:nvPr/>
        </p:nvSpPr>
        <p:spPr>
          <a:xfrm>
            <a:off x="3734504" y="5152084"/>
            <a:ext cx="551302" cy="707886"/>
          </a:xfrm>
          <a:prstGeom prst="rect">
            <a:avLst/>
          </a:prstGeom>
          <a:noFill/>
        </p:spPr>
        <p:txBody>
          <a:bodyPr wrap="square" rtlCol="0">
            <a:spAutoFit/>
          </a:bodyPr>
          <a:lstStyle/>
          <a:p>
            <a:r>
              <a:rPr lang="en-US" sz="4000" b="1" dirty="0" smtClean="0"/>
              <a:t>6</a:t>
            </a:r>
            <a:endParaRPr lang="en-US" sz="4000" b="1" dirty="0"/>
          </a:p>
        </p:txBody>
      </p:sp>
      <p:sp>
        <p:nvSpPr>
          <p:cNvPr id="25" name="TextBox 24"/>
          <p:cNvSpPr txBox="1"/>
          <p:nvPr/>
        </p:nvSpPr>
        <p:spPr>
          <a:xfrm>
            <a:off x="3388812" y="1384848"/>
            <a:ext cx="551302" cy="707886"/>
          </a:xfrm>
          <a:prstGeom prst="rect">
            <a:avLst/>
          </a:prstGeom>
          <a:noFill/>
        </p:spPr>
        <p:txBody>
          <a:bodyPr wrap="square" rtlCol="0">
            <a:spAutoFit/>
          </a:bodyPr>
          <a:lstStyle/>
          <a:p>
            <a:r>
              <a:rPr lang="en-US" sz="4000" b="1" dirty="0" smtClean="0"/>
              <a:t>7</a:t>
            </a:r>
            <a:endParaRPr lang="en-US" sz="4000" b="1" dirty="0"/>
          </a:p>
        </p:txBody>
      </p:sp>
      <p:sp>
        <p:nvSpPr>
          <p:cNvPr id="26" name="TextBox 25"/>
          <p:cNvSpPr txBox="1"/>
          <p:nvPr/>
        </p:nvSpPr>
        <p:spPr>
          <a:xfrm>
            <a:off x="3458853" y="751906"/>
            <a:ext cx="551302" cy="707886"/>
          </a:xfrm>
          <a:prstGeom prst="rect">
            <a:avLst/>
          </a:prstGeom>
          <a:noFill/>
        </p:spPr>
        <p:txBody>
          <a:bodyPr wrap="square" rtlCol="0">
            <a:spAutoFit/>
          </a:bodyPr>
          <a:lstStyle/>
          <a:p>
            <a:r>
              <a:rPr lang="en-US" sz="4000" b="1" dirty="0" smtClean="0"/>
              <a:t>8</a:t>
            </a:r>
            <a:endParaRPr lang="en-US" sz="4000" b="1" dirty="0"/>
          </a:p>
        </p:txBody>
      </p:sp>
      <p:sp>
        <p:nvSpPr>
          <p:cNvPr id="27" name="TextBox 26"/>
          <p:cNvSpPr txBox="1"/>
          <p:nvPr/>
        </p:nvSpPr>
        <p:spPr>
          <a:xfrm>
            <a:off x="2877698" y="282714"/>
            <a:ext cx="551302" cy="707886"/>
          </a:xfrm>
          <a:prstGeom prst="rect">
            <a:avLst/>
          </a:prstGeom>
          <a:noFill/>
        </p:spPr>
        <p:txBody>
          <a:bodyPr wrap="square" rtlCol="0">
            <a:spAutoFit/>
          </a:bodyPr>
          <a:lstStyle/>
          <a:p>
            <a:r>
              <a:rPr lang="en-US" sz="4000" b="1" dirty="0" smtClean="0"/>
              <a:t>9</a:t>
            </a:r>
            <a:endParaRPr lang="en-US" sz="4000" b="1" dirty="0"/>
          </a:p>
        </p:txBody>
      </p:sp>
      <p:sp>
        <p:nvSpPr>
          <p:cNvPr id="29" name="TextBox 28"/>
          <p:cNvSpPr txBox="1"/>
          <p:nvPr/>
        </p:nvSpPr>
        <p:spPr>
          <a:xfrm>
            <a:off x="4800600" y="2514600"/>
            <a:ext cx="551302" cy="707886"/>
          </a:xfrm>
          <a:prstGeom prst="rect">
            <a:avLst/>
          </a:prstGeom>
          <a:noFill/>
        </p:spPr>
        <p:txBody>
          <a:bodyPr wrap="square" rtlCol="0">
            <a:spAutoFit/>
          </a:bodyPr>
          <a:lstStyle/>
          <a:p>
            <a:r>
              <a:rPr lang="en-US" sz="4000" b="1" dirty="0" smtClean="0"/>
              <a:t>2</a:t>
            </a:r>
            <a:endParaRPr lang="en-US" sz="4000" b="1" dirty="0"/>
          </a:p>
        </p:txBody>
      </p:sp>
      <p:sp>
        <p:nvSpPr>
          <p:cNvPr id="33" name="TextBox 32"/>
          <p:cNvSpPr txBox="1"/>
          <p:nvPr/>
        </p:nvSpPr>
        <p:spPr>
          <a:xfrm>
            <a:off x="3029820" y="3505200"/>
            <a:ext cx="551302" cy="707886"/>
          </a:xfrm>
          <a:prstGeom prst="rect">
            <a:avLst/>
          </a:prstGeom>
          <a:noFill/>
        </p:spPr>
        <p:txBody>
          <a:bodyPr wrap="square" rtlCol="0">
            <a:spAutoFit/>
          </a:bodyPr>
          <a:lstStyle/>
          <a:p>
            <a:r>
              <a:rPr lang="en-US" sz="4000" b="1" dirty="0" smtClean="0"/>
              <a:t>3</a:t>
            </a:r>
            <a:endParaRPr lang="en-US" sz="4000" b="1" dirty="0"/>
          </a:p>
        </p:txBody>
      </p:sp>
      <p:sp>
        <p:nvSpPr>
          <p:cNvPr id="34" name="TextBox 33"/>
          <p:cNvSpPr txBox="1"/>
          <p:nvPr/>
        </p:nvSpPr>
        <p:spPr>
          <a:xfrm>
            <a:off x="4706498" y="3505200"/>
            <a:ext cx="551302" cy="707886"/>
          </a:xfrm>
          <a:prstGeom prst="rect">
            <a:avLst/>
          </a:prstGeom>
          <a:noFill/>
        </p:spPr>
        <p:txBody>
          <a:bodyPr wrap="square" rtlCol="0">
            <a:spAutoFit/>
          </a:bodyPr>
          <a:lstStyle/>
          <a:p>
            <a:r>
              <a:rPr lang="en-US" sz="4000" b="1" dirty="0" smtClean="0"/>
              <a:t>4</a:t>
            </a:r>
            <a:endParaRPr lang="en-US" sz="4000" b="1" dirty="0"/>
          </a:p>
        </p:txBody>
      </p:sp>
      <p:sp>
        <p:nvSpPr>
          <p:cNvPr id="35" name="TextBox 34"/>
          <p:cNvSpPr txBox="1"/>
          <p:nvPr/>
        </p:nvSpPr>
        <p:spPr>
          <a:xfrm>
            <a:off x="4782698" y="4321314"/>
            <a:ext cx="551302" cy="707886"/>
          </a:xfrm>
          <a:prstGeom prst="rect">
            <a:avLst/>
          </a:prstGeom>
          <a:noFill/>
        </p:spPr>
        <p:txBody>
          <a:bodyPr wrap="square" rtlCol="0">
            <a:spAutoFit/>
          </a:bodyPr>
          <a:lstStyle/>
          <a:p>
            <a:r>
              <a:rPr lang="en-US" sz="4000" b="1" dirty="0" smtClean="0"/>
              <a:t>5</a:t>
            </a:r>
            <a:endParaRPr lang="en-US" sz="4000" b="1" dirty="0"/>
          </a:p>
        </p:txBody>
      </p:sp>
      <p:sp>
        <p:nvSpPr>
          <p:cNvPr id="38" name="TextBox 37"/>
          <p:cNvSpPr txBox="1"/>
          <p:nvPr/>
        </p:nvSpPr>
        <p:spPr>
          <a:xfrm>
            <a:off x="5081637" y="4473714"/>
            <a:ext cx="938163" cy="523330"/>
          </a:xfrm>
          <a:prstGeom prst="rect">
            <a:avLst/>
          </a:prstGeom>
          <a:noFill/>
        </p:spPr>
        <p:txBody>
          <a:bodyPr wrap="square" rtlCol="0">
            <a:spAutoFit/>
          </a:bodyPr>
          <a:lstStyle/>
          <a:p>
            <a:r>
              <a:rPr lang="en-US" sz="1400" b="1" dirty="0" smtClean="0"/>
              <a:t>Clinical Trials</a:t>
            </a:r>
            <a:endParaRPr lang="en-US" sz="1400" b="1" dirty="0"/>
          </a:p>
        </p:txBody>
      </p:sp>
    </p:spTree>
    <p:extLst>
      <p:ext uri="{BB962C8B-B14F-4D97-AF65-F5344CB8AC3E}">
        <p14:creationId xmlns:p14="http://schemas.microsoft.com/office/powerpoint/2010/main" val="3044847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809351" y="-318787"/>
            <a:ext cx="7810500" cy="7753702"/>
          </a:xfrm>
          <a:prstGeom prst="ellipse">
            <a:avLst/>
          </a:prstGeom>
          <a:solidFill>
            <a:schemeClr val="accent1">
              <a:alpha val="5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676400" y="646996"/>
            <a:ext cx="6072921" cy="5830004"/>
          </a:xfrm>
          <a:prstGeom prst="ellipse">
            <a:avLst/>
          </a:prstGeom>
          <a:solidFill>
            <a:srgbClr val="FFC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p:cNvSpPr/>
          <p:nvPr/>
        </p:nvSpPr>
        <p:spPr>
          <a:xfrm>
            <a:off x="2227108" y="1105090"/>
            <a:ext cx="4953000" cy="4754880"/>
          </a:xfrm>
          <a:prstGeom prst="ellipse">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70512" y="51766"/>
            <a:ext cx="2895600" cy="584775"/>
          </a:xfrm>
          <a:prstGeom prst="rect">
            <a:avLst/>
          </a:prstGeom>
          <a:noFill/>
        </p:spPr>
        <p:txBody>
          <a:bodyPr wrap="square" rtlCol="0">
            <a:spAutoFit/>
          </a:bodyPr>
          <a:lstStyle/>
          <a:p>
            <a:pPr algn="ctr"/>
            <a:r>
              <a:rPr lang="en-US" sz="1600" b="1" dirty="0" smtClean="0"/>
              <a:t>Franchise Lawyers      Finance   Committee Members</a:t>
            </a:r>
            <a:endParaRPr lang="en-US" sz="1600" b="1" dirty="0"/>
          </a:p>
        </p:txBody>
      </p:sp>
      <p:grpSp>
        <p:nvGrpSpPr>
          <p:cNvPr id="30" name="Group 29"/>
          <p:cNvGrpSpPr/>
          <p:nvPr/>
        </p:nvGrpSpPr>
        <p:grpSpPr>
          <a:xfrm>
            <a:off x="2913065" y="1707260"/>
            <a:ext cx="3625057" cy="3480054"/>
            <a:chOff x="4337843" y="1707261"/>
            <a:chExt cx="3625057" cy="3480054"/>
          </a:xfrm>
        </p:grpSpPr>
        <p:sp>
          <p:nvSpPr>
            <p:cNvPr id="31" name="Oval 30"/>
            <p:cNvSpPr/>
            <p:nvPr/>
          </p:nvSpPr>
          <p:spPr>
            <a:xfrm>
              <a:off x="4337843" y="1707261"/>
              <a:ext cx="3625057" cy="3480054"/>
            </a:xfrm>
            <a:prstGeom prst="ellipse">
              <a:avLst/>
            </a:prstGeom>
            <a:solidFill>
              <a:schemeClr val="accent3">
                <a:lumMod val="20000"/>
                <a:lumOff val="8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a:stCxn id="31" idx="0"/>
            </p:cNvCxnSpPr>
            <p:nvPr/>
          </p:nvCxnSpPr>
          <p:spPr>
            <a:xfrm flipH="1">
              <a:off x="6128386" y="1707261"/>
              <a:ext cx="21986" cy="2076355"/>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149523" y="572302"/>
            <a:ext cx="2763542" cy="477054"/>
          </a:xfrm>
          <a:prstGeom prst="rect">
            <a:avLst/>
          </a:prstGeom>
          <a:noFill/>
        </p:spPr>
        <p:txBody>
          <a:bodyPr wrap="square" rtlCol="0">
            <a:spAutoFit/>
          </a:bodyPr>
          <a:lstStyle/>
          <a:p>
            <a:r>
              <a:rPr lang="en-US" sz="2500" b="1" dirty="0" smtClean="0">
                <a:solidFill>
                  <a:schemeClr val="accent1">
                    <a:lumMod val="50000"/>
                  </a:schemeClr>
                </a:solidFill>
              </a:rPr>
              <a:t>External</a:t>
            </a:r>
            <a:endParaRPr lang="en-US" sz="2500" b="1" dirty="0">
              <a:solidFill>
                <a:schemeClr val="accent1">
                  <a:lumMod val="50000"/>
                </a:schemeClr>
              </a:solidFill>
            </a:endParaRPr>
          </a:p>
        </p:txBody>
      </p:sp>
      <p:sp>
        <p:nvSpPr>
          <p:cNvPr id="18" name="TextBox 17"/>
          <p:cNvSpPr txBox="1"/>
          <p:nvPr/>
        </p:nvSpPr>
        <p:spPr>
          <a:xfrm>
            <a:off x="4035556" y="1143000"/>
            <a:ext cx="2259420" cy="646331"/>
          </a:xfrm>
          <a:prstGeom prst="rect">
            <a:avLst/>
          </a:prstGeom>
          <a:noFill/>
        </p:spPr>
        <p:txBody>
          <a:bodyPr wrap="square" rtlCol="0">
            <a:spAutoFit/>
          </a:bodyPr>
          <a:lstStyle/>
          <a:p>
            <a:r>
              <a:rPr lang="en-US" b="1" dirty="0" smtClean="0"/>
              <a:t>Physicians,</a:t>
            </a:r>
          </a:p>
          <a:p>
            <a:r>
              <a:rPr lang="en-US" b="1" dirty="0" smtClean="0"/>
              <a:t>Clinicians, Scientists</a:t>
            </a:r>
            <a:endParaRPr lang="en-US" b="1" dirty="0"/>
          </a:p>
        </p:txBody>
      </p:sp>
      <p:cxnSp>
        <p:nvCxnSpPr>
          <p:cNvPr id="21" name="Straight Connector 20"/>
          <p:cNvCxnSpPr>
            <a:endCxn id="2" idx="3"/>
          </p:cNvCxnSpPr>
          <p:nvPr/>
        </p:nvCxnSpPr>
        <p:spPr>
          <a:xfrm flipH="1">
            <a:off x="2952458" y="3730032"/>
            <a:ext cx="1747178" cy="1433602"/>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4699636" y="3737781"/>
            <a:ext cx="1701164" cy="1355951"/>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191000" y="4191000"/>
            <a:ext cx="1937239" cy="954107"/>
          </a:xfrm>
          <a:prstGeom prst="rect">
            <a:avLst/>
          </a:prstGeom>
          <a:noFill/>
        </p:spPr>
        <p:txBody>
          <a:bodyPr wrap="square" rtlCol="0">
            <a:spAutoFit/>
          </a:bodyPr>
          <a:lstStyle/>
          <a:p>
            <a:r>
              <a:rPr lang="en-US" sz="1400" b="1" dirty="0"/>
              <a:t>HFAC specialists </a:t>
            </a:r>
            <a:r>
              <a:rPr lang="en-US" sz="1400" b="1" dirty="0" smtClean="0"/>
              <a:t>(</a:t>
            </a:r>
            <a:r>
              <a:rPr lang="en-US" sz="1400" b="1" dirty="0" smtClean="0"/>
              <a:t>Contributions </a:t>
            </a:r>
            <a:r>
              <a:rPr lang="en-US" sz="1400" b="1" dirty="0" smtClean="0"/>
              <a:t>Management </a:t>
            </a:r>
            <a:endParaRPr lang="en-US" sz="1400" b="1" dirty="0" smtClean="0"/>
          </a:p>
          <a:p>
            <a:r>
              <a:rPr lang="en-US" sz="1400" b="1" dirty="0" smtClean="0"/>
              <a:t>Program)</a:t>
            </a:r>
            <a:endParaRPr lang="en-US" sz="1400" b="1" dirty="0"/>
          </a:p>
        </p:txBody>
      </p:sp>
      <p:sp>
        <p:nvSpPr>
          <p:cNvPr id="26" name="TextBox 25"/>
          <p:cNvSpPr txBox="1"/>
          <p:nvPr/>
        </p:nvSpPr>
        <p:spPr>
          <a:xfrm>
            <a:off x="3931505" y="5269468"/>
            <a:ext cx="1863999" cy="369332"/>
          </a:xfrm>
          <a:prstGeom prst="rect">
            <a:avLst/>
          </a:prstGeom>
          <a:noFill/>
        </p:spPr>
        <p:txBody>
          <a:bodyPr wrap="square" rtlCol="0">
            <a:spAutoFit/>
          </a:bodyPr>
          <a:lstStyle/>
          <a:p>
            <a:r>
              <a:rPr lang="en-US" b="1" dirty="0" smtClean="0"/>
              <a:t>External Orgs</a:t>
            </a:r>
            <a:endParaRPr lang="en-US" b="1" dirty="0"/>
          </a:p>
        </p:txBody>
      </p:sp>
      <p:sp>
        <p:nvSpPr>
          <p:cNvPr id="24" name="TextBox 23"/>
          <p:cNvSpPr txBox="1"/>
          <p:nvPr/>
        </p:nvSpPr>
        <p:spPr>
          <a:xfrm>
            <a:off x="3810000" y="735758"/>
            <a:ext cx="1752600" cy="369332"/>
          </a:xfrm>
          <a:prstGeom prst="rect">
            <a:avLst/>
          </a:prstGeom>
          <a:noFill/>
        </p:spPr>
        <p:txBody>
          <a:bodyPr wrap="square" rtlCol="0">
            <a:spAutoFit/>
          </a:bodyPr>
          <a:lstStyle/>
          <a:p>
            <a:r>
              <a:rPr lang="en-US" b="1" dirty="0" smtClean="0"/>
              <a:t>Legal Analysts</a:t>
            </a:r>
            <a:endParaRPr lang="en-US" b="1" dirty="0"/>
          </a:p>
        </p:txBody>
      </p:sp>
      <p:sp>
        <p:nvSpPr>
          <p:cNvPr id="28" name="TextBox 27"/>
          <p:cNvSpPr txBox="1"/>
          <p:nvPr/>
        </p:nvSpPr>
        <p:spPr>
          <a:xfrm>
            <a:off x="3505200" y="1197114"/>
            <a:ext cx="773474" cy="707886"/>
          </a:xfrm>
          <a:prstGeom prst="rect">
            <a:avLst/>
          </a:prstGeom>
          <a:noFill/>
        </p:spPr>
        <p:txBody>
          <a:bodyPr wrap="square" rtlCol="0">
            <a:spAutoFit/>
          </a:bodyPr>
          <a:lstStyle/>
          <a:p>
            <a:r>
              <a:rPr lang="en-US" sz="4000" b="1" dirty="0" smtClean="0"/>
              <a:t>13</a:t>
            </a:r>
            <a:endParaRPr lang="en-US" sz="4000" b="1" dirty="0"/>
          </a:p>
        </p:txBody>
      </p:sp>
      <p:sp>
        <p:nvSpPr>
          <p:cNvPr id="29" name="TextBox 28"/>
          <p:cNvSpPr txBox="1"/>
          <p:nvPr/>
        </p:nvSpPr>
        <p:spPr>
          <a:xfrm>
            <a:off x="3276600" y="739914"/>
            <a:ext cx="966718" cy="707886"/>
          </a:xfrm>
          <a:prstGeom prst="rect">
            <a:avLst/>
          </a:prstGeom>
          <a:noFill/>
        </p:spPr>
        <p:txBody>
          <a:bodyPr wrap="square" rtlCol="0">
            <a:spAutoFit/>
          </a:bodyPr>
          <a:lstStyle/>
          <a:p>
            <a:r>
              <a:rPr lang="en-US" sz="4000" b="1" dirty="0" smtClean="0"/>
              <a:t>14</a:t>
            </a:r>
            <a:endParaRPr lang="en-US" sz="4000" b="1" dirty="0"/>
          </a:p>
        </p:txBody>
      </p:sp>
      <p:sp>
        <p:nvSpPr>
          <p:cNvPr id="33" name="TextBox 32"/>
          <p:cNvSpPr txBox="1"/>
          <p:nvPr/>
        </p:nvSpPr>
        <p:spPr>
          <a:xfrm>
            <a:off x="2667000" y="0"/>
            <a:ext cx="902716" cy="707886"/>
          </a:xfrm>
          <a:prstGeom prst="rect">
            <a:avLst/>
          </a:prstGeom>
          <a:noFill/>
        </p:spPr>
        <p:txBody>
          <a:bodyPr wrap="square" rtlCol="0">
            <a:spAutoFit/>
          </a:bodyPr>
          <a:lstStyle/>
          <a:p>
            <a:r>
              <a:rPr lang="en-US" sz="4000" b="1" dirty="0" smtClean="0"/>
              <a:t>15</a:t>
            </a:r>
            <a:endParaRPr lang="en-US" sz="4000" b="1" dirty="0"/>
          </a:p>
        </p:txBody>
      </p:sp>
      <p:sp>
        <p:nvSpPr>
          <p:cNvPr id="37" name="TextBox 36"/>
          <p:cNvSpPr txBox="1"/>
          <p:nvPr/>
        </p:nvSpPr>
        <p:spPr>
          <a:xfrm>
            <a:off x="2895600" y="2806457"/>
            <a:ext cx="846894" cy="707886"/>
          </a:xfrm>
          <a:prstGeom prst="rect">
            <a:avLst/>
          </a:prstGeom>
          <a:noFill/>
        </p:spPr>
        <p:txBody>
          <a:bodyPr wrap="square" rtlCol="0">
            <a:spAutoFit/>
          </a:bodyPr>
          <a:lstStyle/>
          <a:p>
            <a:r>
              <a:rPr lang="en-US" sz="4000" b="1" dirty="0" smtClean="0"/>
              <a:t>10</a:t>
            </a:r>
            <a:endParaRPr lang="en-US" sz="4000" b="1" dirty="0"/>
          </a:p>
        </p:txBody>
      </p:sp>
      <p:sp>
        <p:nvSpPr>
          <p:cNvPr id="27" name="TextBox 26"/>
          <p:cNvSpPr txBox="1"/>
          <p:nvPr/>
        </p:nvSpPr>
        <p:spPr>
          <a:xfrm>
            <a:off x="3422912" y="2842736"/>
            <a:ext cx="1530088" cy="738664"/>
          </a:xfrm>
          <a:prstGeom prst="rect">
            <a:avLst/>
          </a:prstGeom>
          <a:noFill/>
        </p:spPr>
        <p:txBody>
          <a:bodyPr wrap="square" rtlCol="0">
            <a:spAutoFit/>
          </a:bodyPr>
          <a:lstStyle/>
          <a:p>
            <a:r>
              <a:rPr lang="en-US" sz="1400" b="1" dirty="0"/>
              <a:t>HFAC specialists </a:t>
            </a:r>
            <a:r>
              <a:rPr lang="en-US" sz="1400" b="1" dirty="0" smtClean="0"/>
              <a:t>(Med Products – Med Affairs)</a:t>
            </a:r>
            <a:endParaRPr lang="en-US" sz="1400" b="1" dirty="0"/>
          </a:p>
        </p:txBody>
      </p:sp>
      <p:sp>
        <p:nvSpPr>
          <p:cNvPr id="39" name="TextBox 38"/>
          <p:cNvSpPr txBox="1"/>
          <p:nvPr/>
        </p:nvSpPr>
        <p:spPr>
          <a:xfrm>
            <a:off x="5181600" y="2819400"/>
            <a:ext cx="1381872" cy="738664"/>
          </a:xfrm>
          <a:prstGeom prst="rect">
            <a:avLst/>
          </a:prstGeom>
          <a:noFill/>
        </p:spPr>
        <p:txBody>
          <a:bodyPr wrap="square" rtlCol="0">
            <a:spAutoFit/>
          </a:bodyPr>
          <a:lstStyle/>
          <a:p>
            <a:r>
              <a:rPr lang="en-US" sz="1400" b="1" dirty="0"/>
              <a:t>HFAC specialists </a:t>
            </a:r>
            <a:r>
              <a:rPr lang="en-US" sz="1400" b="1" dirty="0" smtClean="0"/>
              <a:t>(Bio Science – Med Affairs)</a:t>
            </a:r>
            <a:endParaRPr lang="en-US" sz="1400" b="1" dirty="0"/>
          </a:p>
        </p:txBody>
      </p:sp>
      <p:sp>
        <p:nvSpPr>
          <p:cNvPr id="40" name="TextBox 39"/>
          <p:cNvSpPr txBox="1"/>
          <p:nvPr/>
        </p:nvSpPr>
        <p:spPr>
          <a:xfrm>
            <a:off x="4648200" y="2797314"/>
            <a:ext cx="706305" cy="707886"/>
          </a:xfrm>
          <a:prstGeom prst="rect">
            <a:avLst/>
          </a:prstGeom>
          <a:noFill/>
        </p:spPr>
        <p:txBody>
          <a:bodyPr wrap="square" rtlCol="0">
            <a:spAutoFit/>
          </a:bodyPr>
          <a:lstStyle/>
          <a:p>
            <a:r>
              <a:rPr lang="en-US" sz="4000" b="1" dirty="0" smtClean="0"/>
              <a:t>11</a:t>
            </a:r>
            <a:endParaRPr lang="en-US" sz="4000" b="1" dirty="0"/>
          </a:p>
        </p:txBody>
      </p:sp>
      <p:sp>
        <p:nvSpPr>
          <p:cNvPr id="41" name="TextBox 40"/>
          <p:cNvSpPr txBox="1"/>
          <p:nvPr/>
        </p:nvSpPr>
        <p:spPr>
          <a:xfrm>
            <a:off x="3702922" y="4248383"/>
            <a:ext cx="838200" cy="707886"/>
          </a:xfrm>
          <a:prstGeom prst="rect">
            <a:avLst/>
          </a:prstGeom>
          <a:noFill/>
        </p:spPr>
        <p:txBody>
          <a:bodyPr wrap="square" rtlCol="0">
            <a:spAutoFit/>
          </a:bodyPr>
          <a:lstStyle/>
          <a:p>
            <a:r>
              <a:rPr lang="en-US" sz="4000" b="1" dirty="0" smtClean="0"/>
              <a:t>12</a:t>
            </a:r>
            <a:endParaRPr lang="en-US" sz="4000" b="1" dirty="0"/>
          </a:p>
        </p:txBody>
      </p:sp>
    </p:spTree>
    <p:extLst>
      <p:ext uri="{BB962C8B-B14F-4D97-AF65-F5344CB8AC3E}">
        <p14:creationId xmlns:p14="http://schemas.microsoft.com/office/powerpoint/2010/main" val="636776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lowchart: Alternate Process 23"/>
          <p:cNvSpPr/>
          <p:nvPr/>
        </p:nvSpPr>
        <p:spPr>
          <a:xfrm>
            <a:off x="3643213" y="5594828"/>
            <a:ext cx="1713062" cy="106680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Contributions Management Team</a:t>
            </a:r>
          </a:p>
          <a:p>
            <a:pPr algn="ctr"/>
            <a:r>
              <a:rPr lang="en-US" sz="1400" i="1" dirty="0" smtClean="0"/>
              <a:t>Angelique Lewis</a:t>
            </a:r>
            <a:endParaRPr lang="en-US" sz="1400" i="1" dirty="0"/>
          </a:p>
        </p:txBody>
      </p:sp>
      <p:cxnSp>
        <p:nvCxnSpPr>
          <p:cNvPr id="32" name="Straight Connector 31"/>
          <p:cNvCxnSpPr/>
          <p:nvPr/>
        </p:nvCxnSpPr>
        <p:spPr>
          <a:xfrm>
            <a:off x="2209800" y="1123292"/>
            <a:ext cx="0" cy="1303165"/>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320540" y="438757"/>
            <a:ext cx="3505200" cy="4810315"/>
            <a:chOff x="304800" y="298421"/>
            <a:chExt cx="3776088" cy="5045014"/>
          </a:xfrm>
        </p:grpSpPr>
        <p:cxnSp>
          <p:nvCxnSpPr>
            <p:cNvPr id="43" name="Straight Connector 42"/>
            <p:cNvCxnSpPr/>
            <p:nvPr/>
          </p:nvCxnSpPr>
          <p:spPr>
            <a:xfrm>
              <a:off x="2362200" y="2355550"/>
              <a:ext cx="4572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57200" y="2339168"/>
              <a:ext cx="457200" cy="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304800" y="298421"/>
              <a:ext cx="3776088" cy="5045014"/>
              <a:chOff x="304800" y="1154065"/>
              <a:chExt cx="4434538" cy="5191290"/>
            </a:xfrm>
          </p:grpSpPr>
          <p:grpSp>
            <p:nvGrpSpPr>
              <p:cNvPr id="22" name="Group 21"/>
              <p:cNvGrpSpPr/>
              <p:nvPr/>
            </p:nvGrpSpPr>
            <p:grpSpPr>
              <a:xfrm>
                <a:off x="304800" y="1154065"/>
                <a:ext cx="4434538" cy="4650277"/>
                <a:chOff x="981867" y="1905000"/>
                <a:chExt cx="4840030" cy="5178025"/>
              </a:xfrm>
            </p:grpSpPr>
            <p:sp>
              <p:nvSpPr>
                <p:cNvPr id="3" name="Flowchart: Process 2"/>
                <p:cNvSpPr/>
                <p:nvPr/>
              </p:nvSpPr>
              <p:spPr>
                <a:xfrm>
                  <a:off x="981867" y="1905000"/>
                  <a:ext cx="3995458" cy="914400"/>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Medical Products</a:t>
                  </a:r>
                  <a:endParaRPr lang="en-US" sz="2000" b="1" dirty="0"/>
                </a:p>
              </p:txBody>
            </p:sp>
            <p:cxnSp>
              <p:nvCxnSpPr>
                <p:cNvPr id="7" name="Straight Connector 6"/>
                <p:cNvCxnSpPr/>
                <p:nvPr/>
              </p:nvCxnSpPr>
              <p:spPr>
                <a:xfrm>
                  <a:off x="1148203" y="2854901"/>
                  <a:ext cx="29004" cy="422812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 name="Flowchart: Alternate Process 11"/>
                <p:cNvSpPr/>
                <p:nvPr/>
              </p:nvSpPr>
              <p:spPr>
                <a:xfrm>
                  <a:off x="1508650" y="3338995"/>
                  <a:ext cx="1580186" cy="1583379"/>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Medical Affairs</a:t>
                  </a:r>
                </a:p>
                <a:p>
                  <a:pPr algn="ctr"/>
                  <a:r>
                    <a:rPr lang="en-US" sz="1400" b="1" i="1" dirty="0" smtClean="0"/>
                    <a:t>Carolyn Brooks</a:t>
                  </a:r>
                </a:p>
                <a:p>
                  <a:pPr algn="ctr"/>
                  <a:r>
                    <a:rPr lang="en-US" sz="1400" b="1" i="1" dirty="0" smtClean="0"/>
                    <a:t>Catherine </a:t>
                  </a:r>
                  <a:r>
                    <a:rPr lang="en-US" sz="1400" b="1" i="1" dirty="0" err="1" smtClean="0"/>
                    <a:t>Thart</a:t>
                  </a:r>
                  <a:endParaRPr lang="en-US" sz="1400" b="1" i="1" dirty="0"/>
                </a:p>
              </p:txBody>
            </p:sp>
            <p:sp>
              <p:nvSpPr>
                <p:cNvPr id="13" name="Flowchart: Alternate Process 12"/>
                <p:cNvSpPr/>
                <p:nvPr/>
              </p:nvSpPr>
              <p:spPr>
                <a:xfrm>
                  <a:off x="4105809" y="3424271"/>
                  <a:ext cx="1716088" cy="1412827"/>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Commercial</a:t>
                  </a:r>
                  <a:r>
                    <a:rPr lang="en-US" sz="1400" dirty="0" smtClean="0"/>
                    <a:t> </a:t>
                  </a:r>
                  <a:r>
                    <a:rPr lang="en-US" sz="1400" i="1" dirty="0" smtClean="0"/>
                    <a:t>Diane Downs</a:t>
                  </a:r>
                  <a:endParaRPr lang="en-US" sz="1400" i="1" dirty="0"/>
                </a:p>
              </p:txBody>
            </p:sp>
          </p:grpSp>
          <p:cxnSp>
            <p:nvCxnSpPr>
              <p:cNvPr id="34" name="Straight Connector 33"/>
              <p:cNvCxnSpPr/>
              <p:nvPr/>
            </p:nvCxnSpPr>
            <p:spPr>
              <a:xfrm>
                <a:off x="483774" y="5804343"/>
                <a:ext cx="342975"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6" name="Flowchart: Alternate Process 35"/>
              <p:cNvSpPr/>
              <p:nvPr/>
            </p:nvSpPr>
            <p:spPr>
              <a:xfrm>
                <a:off x="787449" y="5247624"/>
                <a:ext cx="2201970" cy="1097731"/>
              </a:xfrm>
              <a:prstGeom prst="flowChartAlternate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smtClean="0"/>
              </a:p>
              <a:p>
                <a:pPr algn="ctr"/>
                <a:r>
                  <a:rPr lang="en-US" sz="1400" b="1" dirty="0" smtClean="0"/>
                  <a:t>Medical Affairs</a:t>
                </a:r>
              </a:p>
              <a:p>
                <a:pPr algn="ctr"/>
                <a:r>
                  <a:rPr lang="en-US" sz="1400" i="1" dirty="0" smtClean="0"/>
                  <a:t>Kimberley Thomas</a:t>
                </a:r>
              </a:p>
              <a:p>
                <a:pPr algn="ctr"/>
                <a:r>
                  <a:rPr lang="en-US" sz="1400" i="1" dirty="0" smtClean="0"/>
                  <a:t>Carol </a:t>
                </a:r>
                <a:r>
                  <a:rPr lang="en-US" sz="1400" i="1" dirty="0" err="1" smtClean="0"/>
                  <a:t>Wilen</a:t>
                </a:r>
                <a:endParaRPr lang="en-US" sz="1400" i="1" dirty="0"/>
              </a:p>
              <a:p>
                <a:pPr algn="ctr"/>
                <a:endParaRPr lang="en-US" sz="1400" b="1" dirty="0"/>
              </a:p>
            </p:txBody>
          </p:sp>
        </p:grpSp>
      </p:grpSp>
      <p:grpSp>
        <p:nvGrpSpPr>
          <p:cNvPr id="73" name="Group 72"/>
          <p:cNvGrpSpPr/>
          <p:nvPr/>
        </p:nvGrpSpPr>
        <p:grpSpPr>
          <a:xfrm>
            <a:off x="4719806" y="339318"/>
            <a:ext cx="4424194" cy="4893592"/>
            <a:chOff x="3654046" y="345481"/>
            <a:chExt cx="5489954" cy="5187978"/>
          </a:xfrm>
        </p:grpSpPr>
        <p:grpSp>
          <p:nvGrpSpPr>
            <p:cNvPr id="72" name="Group 71"/>
            <p:cNvGrpSpPr/>
            <p:nvPr/>
          </p:nvGrpSpPr>
          <p:grpSpPr>
            <a:xfrm>
              <a:off x="3654046" y="2366486"/>
              <a:ext cx="1733260" cy="1202903"/>
              <a:chOff x="6158110" y="4969764"/>
              <a:chExt cx="1733260" cy="1202903"/>
            </a:xfrm>
          </p:grpSpPr>
          <p:grpSp>
            <p:nvGrpSpPr>
              <p:cNvPr id="11" name="Group 10"/>
              <p:cNvGrpSpPr/>
              <p:nvPr/>
            </p:nvGrpSpPr>
            <p:grpSpPr>
              <a:xfrm>
                <a:off x="6498424" y="4969764"/>
                <a:ext cx="1392946" cy="725158"/>
                <a:chOff x="5809602" y="5846795"/>
                <a:chExt cx="1671634" cy="725158"/>
              </a:xfrm>
            </p:grpSpPr>
            <p:cxnSp>
              <p:nvCxnSpPr>
                <p:cNvPr id="15" name="Straight Connector 14"/>
                <p:cNvCxnSpPr/>
                <p:nvPr/>
              </p:nvCxnSpPr>
              <p:spPr>
                <a:xfrm flipH="1">
                  <a:off x="5809602" y="5909916"/>
                  <a:ext cx="951423" cy="662037"/>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761025" y="5846795"/>
                  <a:ext cx="720211" cy="63121"/>
                </a:xfrm>
                <a:prstGeom prst="line">
                  <a:avLst/>
                </a:prstGeom>
                <a:ln w="50800"/>
              </p:spPr>
              <p:style>
                <a:lnRef idx="1">
                  <a:schemeClr val="accent1"/>
                </a:lnRef>
                <a:fillRef idx="0">
                  <a:schemeClr val="accent1"/>
                </a:fillRef>
                <a:effectRef idx="0">
                  <a:schemeClr val="accent1"/>
                </a:effectRef>
                <a:fontRef idx="minor">
                  <a:schemeClr val="tx1"/>
                </a:fontRef>
              </p:style>
            </p:cxnSp>
          </p:grpSp>
          <p:sp>
            <p:nvSpPr>
              <p:cNvPr id="23" name="Flowchart: Alternate Process 22"/>
              <p:cNvSpPr/>
              <p:nvPr/>
            </p:nvSpPr>
            <p:spPr>
              <a:xfrm>
                <a:off x="6158110" y="5259747"/>
                <a:ext cx="1370652" cy="912920"/>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Clinical Trials</a:t>
                </a:r>
              </a:p>
              <a:p>
                <a:pPr algn="ctr"/>
                <a:r>
                  <a:rPr lang="en-US" sz="1400" i="1" dirty="0" smtClean="0"/>
                  <a:t>Judith Murphy</a:t>
                </a:r>
                <a:endParaRPr lang="en-US" sz="1400" i="1" dirty="0"/>
              </a:p>
            </p:txBody>
          </p:sp>
        </p:grpSp>
        <p:grpSp>
          <p:nvGrpSpPr>
            <p:cNvPr id="71" name="Group 70"/>
            <p:cNvGrpSpPr/>
            <p:nvPr/>
          </p:nvGrpSpPr>
          <p:grpSpPr>
            <a:xfrm>
              <a:off x="5024699" y="345481"/>
              <a:ext cx="4119301" cy="5187978"/>
              <a:chOff x="4438773" y="822344"/>
              <a:chExt cx="4119301" cy="5187978"/>
            </a:xfrm>
          </p:grpSpPr>
          <p:grpSp>
            <p:nvGrpSpPr>
              <p:cNvPr id="55" name="Group 54"/>
              <p:cNvGrpSpPr/>
              <p:nvPr/>
            </p:nvGrpSpPr>
            <p:grpSpPr>
              <a:xfrm>
                <a:off x="4438773" y="822344"/>
                <a:ext cx="4119301" cy="5187978"/>
                <a:chOff x="304800" y="298421"/>
                <a:chExt cx="4119301" cy="5187978"/>
              </a:xfrm>
            </p:grpSpPr>
            <p:cxnSp>
              <p:nvCxnSpPr>
                <p:cNvPr id="56" name="Straight Connector 55"/>
                <p:cNvCxnSpPr/>
                <p:nvPr/>
              </p:nvCxnSpPr>
              <p:spPr>
                <a:xfrm flipV="1">
                  <a:off x="2438400" y="2339168"/>
                  <a:ext cx="614621" cy="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57200" y="2339168"/>
                  <a:ext cx="457200" cy="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304800" y="298421"/>
                  <a:ext cx="4119301" cy="5187978"/>
                  <a:chOff x="304800" y="1154065"/>
                  <a:chExt cx="4837598" cy="5338400"/>
                </a:xfrm>
              </p:grpSpPr>
              <p:grpSp>
                <p:nvGrpSpPr>
                  <p:cNvPr id="59" name="Group 58"/>
                  <p:cNvGrpSpPr/>
                  <p:nvPr/>
                </p:nvGrpSpPr>
                <p:grpSpPr>
                  <a:xfrm>
                    <a:off x="304800" y="1154065"/>
                    <a:ext cx="4837598" cy="4789534"/>
                    <a:chOff x="981867" y="1905000"/>
                    <a:chExt cx="5279946" cy="5333086"/>
                  </a:xfrm>
                </p:grpSpPr>
                <p:sp>
                  <p:nvSpPr>
                    <p:cNvPr id="62" name="Flowchart: Process 61"/>
                    <p:cNvSpPr/>
                    <p:nvPr/>
                  </p:nvSpPr>
                  <p:spPr>
                    <a:xfrm>
                      <a:off x="981867" y="1905000"/>
                      <a:ext cx="3995458" cy="914400"/>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Bio Science</a:t>
                      </a:r>
                      <a:endParaRPr lang="en-US" sz="2000" b="1" dirty="0"/>
                    </a:p>
                  </p:txBody>
                </p:sp>
                <p:cxnSp>
                  <p:nvCxnSpPr>
                    <p:cNvPr id="63" name="Straight Connector 62"/>
                    <p:cNvCxnSpPr/>
                    <p:nvPr/>
                  </p:nvCxnSpPr>
                  <p:spPr>
                    <a:xfrm>
                      <a:off x="1148202" y="2854902"/>
                      <a:ext cx="0" cy="438318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64" name="Flowchart: Alternate Process 63"/>
                    <p:cNvSpPr/>
                    <p:nvPr/>
                  </p:nvSpPr>
                  <p:spPr>
                    <a:xfrm>
                      <a:off x="1508650" y="3581930"/>
                      <a:ext cx="1914965" cy="1232923"/>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Medical Affairs</a:t>
                      </a:r>
                    </a:p>
                    <a:p>
                      <a:pPr algn="ctr"/>
                      <a:r>
                        <a:rPr lang="en-US" sz="1400" b="1" i="1" dirty="0" smtClean="0"/>
                        <a:t>Rafael Marino</a:t>
                      </a:r>
                      <a:endParaRPr lang="en-US" sz="1400" b="1" i="1" dirty="0"/>
                    </a:p>
                  </p:txBody>
                </p:sp>
                <p:sp>
                  <p:nvSpPr>
                    <p:cNvPr id="65" name="Flowchart: Alternate Process 64"/>
                    <p:cNvSpPr/>
                    <p:nvPr/>
                  </p:nvSpPr>
                  <p:spPr>
                    <a:xfrm>
                      <a:off x="4105809" y="3581930"/>
                      <a:ext cx="2156004" cy="1255167"/>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Commercial</a:t>
                      </a:r>
                      <a:r>
                        <a:rPr lang="en-US" sz="1400" dirty="0" smtClean="0"/>
                        <a:t> </a:t>
                      </a:r>
                    </a:p>
                    <a:p>
                      <a:pPr algn="ctr"/>
                      <a:r>
                        <a:rPr lang="en-US" sz="1400" i="1" dirty="0" smtClean="0"/>
                        <a:t>Vali Fotos</a:t>
                      </a:r>
                    </a:p>
                    <a:p>
                      <a:pPr algn="ctr"/>
                      <a:r>
                        <a:rPr lang="en-US" sz="1400" i="1" dirty="0" smtClean="0"/>
                        <a:t>Nicolette Lynn</a:t>
                      </a:r>
                      <a:endParaRPr lang="en-US" sz="1400" i="1" dirty="0"/>
                    </a:p>
                  </p:txBody>
                </p:sp>
              </p:grpSp>
              <p:cxnSp>
                <p:nvCxnSpPr>
                  <p:cNvPr id="60" name="Straight Connector 59"/>
                  <p:cNvCxnSpPr/>
                  <p:nvPr/>
                </p:nvCxnSpPr>
                <p:spPr>
                  <a:xfrm>
                    <a:off x="444475" y="5950894"/>
                    <a:ext cx="342975"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61" name="Flowchart: Alternate Process 60"/>
                  <p:cNvSpPr/>
                  <p:nvPr/>
                </p:nvSpPr>
                <p:spPr>
                  <a:xfrm>
                    <a:off x="787450" y="5394734"/>
                    <a:ext cx="1754533" cy="1097731"/>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smtClean="0"/>
                  </a:p>
                  <a:p>
                    <a:pPr algn="ctr"/>
                    <a:r>
                      <a:rPr lang="en-US" sz="1400" b="1" dirty="0" smtClean="0"/>
                      <a:t>Medical Affairs</a:t>
                    </a:r>
                  </a:p>
                  <a:p>
                    <a:pPr algn="ctr"/>
                    <a:r>
                      <a:rPr lang="en-US" sz="1400" i="1" dirty="0" err="1" smtClean="0"/>
                      <a:t>Masooma</a:t>
                    </a:r>
                    <a:r>
                      <a:rPr lang="en-US" sz="1400" i="1" dirty="0" smtClean="0"/>
                      <a:t> </a:t>
                    </a:r>
                    <a:r>
                      <a:rPr lang="en-US" sz="1400" i="1" dirty="0" err="1" smtClean="0"/>
                      <a:t>Mirza</a:t>
                    </a:r>
                    <a:endParaRPr lang="en-US" sz="1400" i="1" dirty="0"/>
                  </a:p>
                  <a:p>
                    <a:pPr algn="ctr"/>
                    <a:endParaRPr lang="en-US" sz="1400" b="1" dirty="0"/>
                  </a:p>
                </p:txBody>
              </p:sp>
            </p:grpSp>
          </p:grpSp>
          <p:cxnSp>
            <p:nvCxnSpPr>
              <p:cNvPr id="67" name="Straight Connector 66"/>
              <p:cNvCxnSpPr/>
              <p:nvPr/>
            </p:nvCxnSpPr>
            <p:spPr>
              <a:xfrm>
                <a:off x="6551210" y="1590464"/>
                <a:ext cx="0" cy="1300952"/>
              </a:xfrm>
              <a:prstGeom prst="line">
                <a:avLst/>
              </a:prstGeom>
              <a:ln w="57150"/>
            </p:spPr>
            <p:style>
              <a:lnRef idx="1">
                <a:schemeClr val="accent1"/>
              </a:lnRef>
              <a:fillRef idx="0">
                <a:schemeClr val="accent1"/>
              </a:fillRef>
              <a:effectRef idx="0">
                <a:schemeClr val="accent1"/>
              </a:effectRef>
              <a:fontRef idx="minor">
                <a:schemeClr val="tx1"/>
              </a:fontRef>
            </p:style>
          </p:cxnSp>
        </p:grpSp>
      </p:grpSp>
      <p:cxnSp>
        <p:nvCxnSpPr>
          <p:cNvPr id="77" name="Straight Connector 76"/>
          <p:cNvCxnSpPr/>
          <p:nvPr/>
        </p:nvCxnSpPr>
        <p:spPr>
          <a:xfrm>
            <a:off x="0" y="3886200"/>
            <a:ext cx="9144000" cy="0"/>
          </a:xfrm>
          <a:prstGeom prst="line">
            <a:avLst/>
          </a:prstGeom>
          <a:ln w="76200">
            <a:prstDash val="lgDash"/>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3498957" y="4491250"/>
            <a:ext cx="2763542" cy="477054"/>
          </a:xfrm>
          <a:prstGeom prst="rect">
            <a:avLst/>
          </a:prstGeom>
          <a:noFill/>
        </p:spPr>
        <p:txBody>
          <a:bodyPr wrap="square" rtlCol="0">
            <a:spAutoFit/>
          </a:bodyPr>
          <a:lstStyle/>
          <a:p>
            <a:r>
              <a:rPr lang="en-US" sz="2500" b="1" i="1" dirty="0" smtClean="0">
                <a:solidFill>
                  <a:schemeClr val="accent1">
                    <a:lumMod val="50000"/>
                  </a:schemeClr>
                </a:solidFill>
              </a:rPr>
              <a:t>External</a:t>
            </a:r>
            <a:endParaRPr lang="en-US" sz="2500" b="1" i="1" dirty="0">
              <a:solidFill>
                <a:schemeClr val="accent1">
                  <a:lumMod val="50000"/>
                </a:schemeClr>
              </a:solidFill>
            </a:endParaRPr>
          </a:p>
        </p:txBody>
      </p:sp>
      <p:sp>
        <p:nvSpPr>
          <p:cNvPr id="79" name="TextBox 78"/>
          <p:cNvSpPr txBox="1"/>
          <p:nvPr/>
        </p:nvSpPr>
        <p:spPr>
          <a:xfrm>
            <a:off x="3753262" y="825325"/>
            <a:ext cx="2763542" cy="477054"/>
          </a:xfrm>
          <a:prstGeom prst="rect">
            <a:avLst/>
          </a:prstGeom>
          <a:noFill/>
        </p:spPr>
        <p:txBody>
          <a:bodyPr wrap="square" rtlCol="0">
            <a:spAutoFit/>
          </a:bodyPr>
          <a:lstStyle/>
          <a:p>
            <a:r>
              <a:rPr lang="en-US" sz="2500" b="1" i="1" dirty="0" smtClean="0">
                <a:solidFill>
                  <a:schemeClr val="accent1">
                    <a:lumMod val="50000"/>
                  </a:schemeClr>
                </a:solidFill>
              </a:rPr>
              <a:t>Internal</a:t>
            </a:r>
            <a:endParaRPr lang="en-US" sz="2500" b="1" i="1" dirty="0">
              <a:solidFill>
                <a:schemeClr val="accent1">
                  <a:lumMod val="50000"/>
                </a:schemeClr>
              </a:solidFill>
            </a:endParaRPr>
          </a:p>
        </p:txBody>
      </p:sp>
    </p:spTree>
    <p:extLst>
      <p:ext uri="{BB962C8B-B14F-4D97-AF65-F5344CB8AC3E}">
        <p14:creationId xmlns:p14="http://schemas.microsoft.com/office/powerpoint/2010/main" val="3659986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4705</TotalTime>
  <Words>439</Words>
  <Application>Microsoft Office PowerPoint</Application>
  <PresentationFormat>On-screen Show (4:3)</PresentationFormat>
  <Paragraphs>74</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Casey</dc:creator>
  <cp:lastModifiedBy>Casey</cp:lastModifiedBy>
  <cp:revision>113</cp:revision>
  <dcterms:created xsi:type="dcterms:W3CDTF">2013-07-12T19:59:41Z</dcterms:created>
  <dcterms:modified xsi:type="dcterms:W3CDTF">2013-08-16T20:43:22Z</dcterms:modified>
</cp:coreProperties>
</file>